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48" r:id="rId2"/>
    <p:sldId id="404" r:id="rId3"/>
    <p:sldId id="405" r:id="rId4"/>
    <p:sldId id="406" r:id="rId5"/>
    <p:sldId id="409" r:id="rId6"/>
    <p:sldId id="410" r:id="rId7"/>
    <p:sldId id="407" r:id="rId8"/>
    <p:sldId id="408" r:id="rId9"/>
    <p:sldId id="411" r:id="rId10"/>
    <p:sldId id="412" r:id="rId11"/>
    <p:sldId id="413" r:id="rId12"/>
    <p:sldId id="415" r:id="rId13"/>
    <p:sldId id="417" r:id="rId14"/>
    <p:sldId id="418" r:id="rId15"/>
    <p:sldId id="419" r:id="rId16"/>
    <p:sldId id="420" r:id="rId17"/>
    <p:sldId id="421" r:id="rId18"/>
    <p:sldId id="422" r:id="rId19"/>
    <p:sldId id="425" r:id="rId20"/>
    <p:sldId id="423" r:id="rId21"/>
    <p:sldId id="424" r:id="rId22"/>
    <p:sldId id="430" r:id="rId23"/>
    <p:sldId id="414" r:id="rId24"/>
    <p:sldId id="428" r:id="rId25"/>
    <p:sldId id="429" r:id="rId26"/>
    <p:sldId id="427" r:id="rId27"/>
    <p:sldId id="431" r:id="rId28"/>
    <p:sldId id="433" r:id="rId29"/>
    <p:sldId id="416" r:id="rId3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0"/>
    <p:restoredTop sz="87575"/>
  </p:normalViewPr>
  <p:slideViewPr>
    <p:cSldViewPr snapToGrid="0">
      <p:cViewPr varScale="1">
        <p:scale>
          <a:sx n="100" d="100"/>
          <a:sy n="100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28.04.2023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1/tree/main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ACE784-FB8F-204E-7B05-D4A84F846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572005"/>
              </p:ext>
            </p:extLst>
          </p:nvPr>
        </p:nvGraphicFramePr>
        <p:xfrm>
          <a:off x="1537153" y="719103"/>
          <a:ext cx="7456191" cy="5748598"/>
        </p:xfrm>
        <a:graphic>
          <a:graphicData uri="http://schemas.openxmlformats.org/drawingml/2006/table">
            <a:tbl>
              <a:tblPr firstRow="1" firstCol="1" bandRow="1"/>
              <a:tblGrid>
                <a:gridCol w="619272">
                  <a:extLst>
                    <a:ext uri="{9D8B030D-6E8A-4147-A177-3AD203B41FA5}">
                      <a16:colId xmlns:a16="http://schemas.microsoft.com/office/drawing/2014/main" val="57322479"/>
                    </a:ext>
                  </a:extLst>
                </a:gridCol>
                <a:gridCol w="4704961">
                  <a:extLst>
                    <a:ext uri="{9D8B030D-6E8A-4147-A177-3AD203B41FA5}">
                      <a16:colId xmlns:a16="http://schemas.microsoft.com/office/drawing/2014/main" val="1736817510"/>
                    </a:ext>
                  </a:extLst>
                </a:gridCol>
                <a:gridCol w="2131958">
                  <a:extLst>
                    <a:ext uri="{9D8B030D-6E8A-4147-A177-3AD203B41FA5}">
                      <a16:colId xmlns:a16="http://schemas.microsoft.com/office/drawing/2014/main" val="1847020521"/>
                    </a:ext>
                  </a:extLst>
                </a:gridCol>
              </a:tblGrid>
              <a:tr h="203150"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Ders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Konu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Tarih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453758"/>
                  </a:ext>
                </a:extLst>
              </a:tr>
              <a:tr h="4415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Giriş – Makine Öğrenmesi Temelleri Gözden Geçirme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 Nisan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938927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Temel Metin İşleme 1 – Ön İşleme, Keşifsel Veri Analizi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4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100454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NewRoman"/>
                          <a:ea typeface="Calibri" panose="020F0502020204030204" pitchFamily="34" charset="0"/>
                          <a:cs typeface="TimesNewRoman"/>
                        </a:rPr>
                        <a:t>Temel Metin İşleme 2 – Öznitelik Çıkarma / Ayırt Edici Öznitelikler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4 Mayıs - Perşembe</a:t>
                      </a:r>
                      <a:endParaRPr lang="en-T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532999"/>
                  </a:ext>
                </a:extLst>
              </a:tr>
              <a:tr h="4287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Metin Sınıflandırma – Model eğitme, değerlendirme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- 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1 - İçerik tabanlı iş arama öneri sistemi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638740"/>
                  </a:ext>
                </a:extLst>
              </a:tr>
              <a:tr h="4287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1 – İçerik tabanlı iş arama öneri sistemi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8 Mayıs - Pazartesi</a:t>
                      </a: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6991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Metin kümeleme, konu modelleme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- Proje konularının seçilmesi</a:t>
                      </a:r>
                      <a:endParaRPr lang="en-T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11 Mayıs - Perşembe</a:t>
                      </a: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05496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Kelime temsili yöntemleri (Word embeddings)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2 – İş arama yardımcısı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33064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2 – İş arama yardımcısı, kısaltma tespiti aracı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197136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İleri Seviye Doğal Dil İşleme 1 - Derin Öğrenme kullanan yöntemler, “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Attention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”, Bert, GPT 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 Mayıs - Pazartesi</a:t>
                      </a:r>
                      <a:endParaRPr kumimoji="0" lang="en-T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076755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İleri Seviye Doğal Dil İşleme 2 – </a:t>
                      </a:r>
                      <a:r>
                        <a:rPr lang="tr-TR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Huggingface</a:t>
                      </a: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ile temel DDİ işleri uygulaması 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Ödev 3 - Semantik Aday Arama, Benzer Adayların Bulunması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ara raporları teslimi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r-T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 Mayıs - Pazartesi</a:t>
                      </a:r>
                      <a:endParaRPr kumimoji="0" lang="en-T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294610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Uygulama 3 – Semantik Aday Arama, Benzer Adayların Bulunması – Üretim Hazır uygulama geliştirme, huggingface-transformers, elasticsearch, fastapi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 Mayıs - Perşembe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784373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Doğal Dil İşlemede Etik, Gizlilik, Yanıltma, Sahtekarlık, Güvenirlik, Açıklanabilirlik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tr-T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691948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Dönem Değerlendirmesi, Soru-Cevap, Sektör Üzerine Tartışma 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tr-T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 Mayıs - Pazartesi</a:t>
                      </a:r>
                      <a:endParaRPr lang="en-T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944850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Sunumları 1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1 Haziran - Perşembe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747294"/>
                  </a:ext>
                </a:extLst>
              </a:tr>
              <a:tr h="236898">
                <a:tc>
                  <a:txBody>
                    <a:bodyPr/>
                    <a:lstStyle/>
                    <a:p>
                      <a:pPr algn="ctr"/>
                      <a:r>
                        <a:rPr lang="tr-TR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T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47625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 Sunumları 2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tr-TR" sz="10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5 </a:t>
                      </a:r>
                      <a:r>
                        <a:rPr lang="tr-TR" sz="10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Haziran - Perşembe</a:t>
                      </a:r>
                      <a:endParaRPr lang="en-TR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756" marR="53756" marT="0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9357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30 Saat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5 hafta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Pazartesi – Perşembe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16.30 - 19.30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Whatsapp?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kemalcankara</a:t>
            </a:r>
            <a:r>
              <a:rPr lang="en-US" sz="1600" dirty="0">
                <a:hlinkClick r:id="rId3"/>
              </a:rPr>
              <a:t>/anlp21/tree/main/0.setup</a:t>
            </a:r>
            <a:endParaRPr lang="en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6C9563-BBB3-AB1C-ACDF-787E9C678939}"/>
              </a:ext>
            </a:extLst>
          </p:cNvPr>
          <p:cNvCxnSpPr/>
          <p:nvPr/>
        </p:nvCxnSpPr>
        <p:spPr>
          <a:xfrm flipH="1" flipV="1">
            <a:off x="6222124" y="2785241"/>
            <a:ext cx="3090042" cy="151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93356D-4377-10C2-D40E-53F9A892AC16}"/>
              </a:ext>
            </a:extLst>
          </p:cNvPr>
          <p:cNvCxnSpPr>
            <a:cxnSpLocks/>
          </p:cNvCxnSpPr>
          <p:nvPr/>
        </p:nvCxnSpPr>
        <p:spPr>
          <a:xfrm flipH="1" flipV="1">
            <a:off x="6222124" y="3877638"/>
            <a:ext cx="3090042" cy="51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F492A7-3FE7-AFA5-4D98-FA57B88AB94F}"/>
              </a:ext>
            </a:extLst>
          </p:cNvPr>
          <p:cNvCxnSpPr>
            <a:cxnSpLocks/>
          </p:cNvCxnSpPr>
          <p:nvPr/>
        </p:nvCxnSpPr>
        <p:spPr>
          <a:xfrm flipH="1">
            <a:off x="6222124" y="4477407"/>
            <a:ext cx="3090042" cy="66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Makine Öğrenmesi Temelleri Gözden Geçirme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Mayes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9867</TotalTime>
  <Words>1879</Words>
  <Application>Microsoft Macintosh PowerPoint</Application>
  <PresentationFormat>Widescreen</PresentationFormat>
  <Paragraphs>291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Times New Roman</vt:lpstr>
      <vt:lpstr>TimesNewRoman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73</cp:revision>
  <dcterms:created xsi:type="dcterms:W3CDTF">2023-04-19T12:40:24Z</dcterms:created>
  <dcterms:modified xsi:type="dcterms:W3CDTF">2023-04-28T15:02:10Z</dcterms:modified>
</cp:coreProperties>
</file>